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7"/>
  </p:notesMasterIdLst>
  <p:sldIdLst>
    <p:sldId id="256" r:id="rId5"/>
    <p:sldId id="257" r:id="rId6"/>
    <p:sldId id="277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81" r:id="rId20"/>
    <p:sldId id="275" r:id="rId21"/>
    <p:sldId id="258" r:id="rId22"/>
    <p:sldId id="259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FFFF8-E185-48E3-9D0C-4ABB0EC20BB2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3AB4F-2B4E-4577-B426-18F882A67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3AB4F-2B4E-4577-B426-18F882A67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66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22C3-BC8B-4AB1-8D9A-54F537DD6CA3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51AA3-8012-457D-B410-2F8FDD5216F3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E677-0E9C-4F7B-A14D-2DAF283C190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7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82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20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3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8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0" y="1537369"/>
            <a:ext cx="10863071" cy="46749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5A98BA79-0545-4A8C-A9AD-121C8DD8873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object 5"/>
          <p:cNvGrpSpPr/>
          <p:nvPr userDrawn="1"/>
        </p:nvGrpSpPr>
        <p:grpSpPr>
          <a:xfrm>
            <a:off x="661850" y="348995"/>
            <a:ext cx="10863072" cy="1044375"/>
            <a:chOff x="114300" y="4372355"/>
            <a:chExt cx="4572000" cy="586740"/>
          </a:xfrm>
        </p:grpSpPr>
        <p:sp>
          <p:nvSpPr>
            <p:cNvPr id="8" name="object 6"/>
            <p:cNvSpPr/>
            <p:nvPr/>
          </p:nvSpPr>
          <p:spPr>
            <a:xfrm>
              <a:off x="114300" y="4372355"/>
              <a:ext cx="4572000" cy="2988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188976" y="4421123"/>
              <a:ext cx="533400" cy="537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7433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41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7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9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9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5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3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1E599-0FAF-47F6-BE40-A888B701A361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666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09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1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0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7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2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39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1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175C-5A35-4771-891D-C9B4A05FC642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2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32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601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42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09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5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B4B57-787D-433D-AA66-530797A45877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6EDF2-F2A6-4F0C-96B6-39D879CE8E14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F916B-327F-4786-95CC-0E7EFE950747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CE3E-2FF2-407D-A87C-88AB93738CAB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B6A7-0651-4AE5-898B-4D752002ED9A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0B151-8815-4219-8A80-4A82CACAFC7B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Ain Shams University - Faculty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8BA79-0545-4A8C-A9AD-121C8DD8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5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CEF0-F2FB-4FCB-AB79-0CA97B9A4006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E503-054D-4A22-922B-9A678959B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4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4DD3-818F-4089-A226-7667023A078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CA57-18FA-4F15-98E7-1D2E45C30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B3E8-6440-4712-8E8D-7D6DF9CAC5C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7DA43-F998-45D7-8985-70689635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my-osama-6845281b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ramy.osama.77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646545" y="383165"/>
            <a:ext cx="10863072" cy="621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3600" b="1" dirty="0">
                <a:latin typeface="Bahnschrift SemiBold" panose="020B0502040204020203" pitchFamily="34" charset="0"/>
              </a:rPr>
              <a:t>Introduction to VLSI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i="1" dirty="0"/>
          </a:p>
          <a:p>
            <a:r>
              <a:rPr lang="en-US" b="1" i="1" dirty="0"/>
              <a:t>Presented by :</a:t>
            </a:r>
          </a:p>
          <a:p>
            <a:r>
              <a:rPr lang="en-US" b="1" i="1" dirty="0"/>
              <a:t>Ramy Osama</a:t>
            </a:r>
          </a:p>
        </p:txBody>
      </p:sp>
    </p:spTree>
    <p:extLst>
      <p:ext uri="{BB962C8B-B14F-4D97-AF65-F5344CB8AC3E}">
        <p14:creationId xmlns:p14="http://schemas.microsoft.com/office/powerpoint/2010/main" val="391589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395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4A611-1742-4040-8376-C8934563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94" y="4892038"/>
            <a:ext cx="9728200" cy="1332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2B106-ED91-4F0E-B3FC-863BA1984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09" y="2161607"/>
            <a:ext cx="5203338" cy="2091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A0BB22-B5C2-49A5-BAE0-DB754725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53" y="1796395"/>
            <a:ext cx="3314042" cy="30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Transforms netlist into silicon layout</a:t>
            </a:r>
            <a:r>
              <a:rPr lang="en-US" sz="2400" dirty="0"/>
              <a:t> — converts synthesized gates into placed cells, routed interconnects, and final GDSII ready for fabrication.</a:t>
            </a:r>
          </a:p>
          <a:p>
            <a:r>
              <a:rPr lang="en-US" sz="2400" b="1" dirty="0"/>
              <a:t>Ensures timing, power, and signal integrity</a:t>
            </a:r>
            <a:r>
              <a:rPr lang="en-US" sz="2400" dirty="0"/>
              <a:t> — performs placement, Clock Tree Synthesis (CTS), routing, and timing closure using STA.</a:t>
            </a:r>
          </a:p>
          <a:p>
            <a:r>
              <a:rPr lang="en-US" sz="2400" b="1" dirty="0"/>
              <a:t>Final step before </a:t>
            </a:r>
            <a:br>
              <a:rPr lang="en-US" sz="2400" b="1" dirty="0"/>
            </a:br>
            <a:r>
              <a:rPr lang="en-US" sz="2400" b="1" dirty="0" err="1"/>
              <a:t>tapeout</a:t>
            </a:r>
            <a:r>
              <a:rPr lang="en-US" sz="2400" dirty="0"/>
              <a:t> — validates </a:t>
            </a:r>
            <a:br>
              <a:rPr lang="en-US" sz="2400" dirty="0"/>
            </a:br>
            <a:r>
              <a:rPr lang="en-US" sz="2400" dirty="0"/>
              <a:t>DRC/LVS and </a:t>
            </a:r>
            <a:br>
              <a:rPr lang="en-US" sz="2400" dirty="0"/>
            </a:br>
            <a:r>
              <a:rPr lang="en-US" sz="2400" dirty="0"/>
              <a:t>manufacturability </a:t>
            </a:r>
            <a:br>
              <a:rPr lang="en-US" sz="2400" dirty="0"/>
            </a:br>
            <a:r>
              <a:rPr lang="en-US" sz="2400" dirty="0"/>
              <a:t>using EDA tools </a:t>
            </a:r>
            <a:br>
              <a:rPr lang="en-US" sz="2400" dirty="0"/>
            </a:br>
            <a:r>
              <a:rPr lang="en-US" sz="2400" dirty="0"/>
              <a:t>from companies </a:t>
            </a:r>
            <a:br>
              <a:rPr lang="en-US" sz="2400" dirty="0"/>
            </a:br>
            <a:r>
              <a:rPr lang="en-US" sz="2400" dirty="0"/>
              <a:t>like Synopsys and </a:t>
            </a:r>
            <a:br>
              <a:rPr lang="en-US" sz="2400" dirty="0"/>
            </a:br>
            <a:r>
              <a:rPr lang="en-US" sz="2400" dirty="0"/>
              <a:t>Cadence Design Systems.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Physical design (PNR flow)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A6D8A-DBD9-476A-BA0B-50E58AFA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70" y="3501000"/>
            <a:ext cx="7066149" cy="285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Packaging</a:t>
            </a:r>
          </a:p>
        </p:txBody>
      </p:sp>
      <p:pic>
        <p:nvPicPr>
          <p:cNvPr id="10242" name="Picture 2" descr="Ball Grid Array">
            <a:extLst>
              <a:ext uri="{FF2B5EF4-FFF2-40B4-BE49-F238E27FC236}">
                <a16:creationId xmlns:a16="http://schemas.microsoft.com/office/drawing/2014/main" id="{998E18DF-D404-4121-A387-40ABC51DB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11" y="4410770"/>
            <a:ext cx="2774427" cy="184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ip packaging">
            <a:extLst>
              <a:ext uri="{FF2B5EF4-FFF2-40B4-BE49-F238E27FC236}">
                <a16:creationId xmlns:a16="http://schemas.microsoft.com/office/drawing/2014/main" id="{CC86710B-88D3-4BAE-9C61-1F7DF9A4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25" y="1114423"/>
            <a:ext cx="2223135" cy="18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QFN Packaging">
            <a:extLst>
              <a:ext uri="{FF2B5EF4-FFF2-40B4-BE49-F238E27FC236}">
                <a16:creationId xmlns:a16="http://schemas.microsoft.com/office/drawing/2014/main" id="{516A4579-4FEE-4A6C-8952-86864461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2" y="4560223"/>
            <a:ext cx="2623538" cy="14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3970AF-73A0-4B44-AC50-94995D4C87B2}"/>
              </a:ext>
            </a:extLst>
          </p:cNvPr>
          <p:cNvSpPr txBox="1">
            <a:spLocks/>
          </p:cNvSpPr>
          <p:nvPr/>
        </p:nvSpPr>
        <p:spPr>
          <a:xfrm>
            <a:off x="789709" y="17019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DIP (Dual In-Line Package) </a:t>
            </a:r>
            <a:r>
              <a:rPr lang="en-US" sz="2000" dirty="0"/>
              <a:t>– Through-hole package with</a:t>
            </a:r>
            <a:br>
              <a:rPr lang="en-US" sz="2000" dirty="0"/>
            </a:br>
            <a:r>
              <a:rPr lang="en-US" sz="2000" dirty="0"/>
              <a:t> two parallel rows of pins; easy to prototype and solder, </a:t>
            </a:r>
            <a:br>
              <a:rPr lang="en-US" sz="2000" dirty="0"/>
            </a:br>
            <a:r>
              <a:rPr lang="en-US" sz="2000" dirty="0"/>
              <a:t>commonly used in educational boards and legacy designs </a:t>
            </a:r>
            <a:br>
              <a:rPr lang="en-US" sz="2000" dirty="0"/>
            </a:br>
            <a:r>
              <a:rPr lang="en-US" sz="2000" dirty="0"/>
              <a:t>(e.g., Dual in-line package).</a:t>
            </a:r>
          </a:p>
          <a:p>
            <a:r>
              <a:rPr lang="en-US" sz="2000" b="1" dirty="0"/>
              <a:t>QFN (Quad Flat No-Lead) </a:t>
            </a:r>
            <a:r>
              <a:rPr lang="en-US" sz="2000" dirty="0"/>
              <a:t>– Surface-mount package with no external leads; </a:t>
            </a:r>
            <a:br>
              <a:rPr lang="en-US" sz="2000" dirty="0"/>
            </a:br>
            <a:r>
              <a:rPr lang="en-US" sz="2000" dirty="0"/>
              <a:t>compact size, good thermal performance, widely used in consumer electronics (Quad Flat No-leads).</a:t>
            </a:r>
          </a:p>
          <a:p>
            <a:r>
              <a:rPr lang="en-US" sz="2000" b="1" dirty="0"/>
              <a:t>BGA (Ball Grid Array) </a:t>
            </a:r>
            <a:r>
              <a:rPr lang="en-US" sz="2000" dirty="0"/>
              <a:t>– Uses solder balls arranged in a grid under the chip; supports high pin count and high-speed signals, common in processors and advanced SoCs (Ball grid array).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7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Market in Egypt</a:t>
            </a:r>
          </a:p>
        </p:txBody>
      </p:sp>
      <p:pic>
        <p:nvPicPr>
          <p:cNvPr id="14338" name="Picture 2" descr="No alternative text description for this image">
            <a:extLst>
              <a:ext uri="{FF2B5EF4-FFF2-40B4-BE49-F238E27FC236}">
                <a16:creationId xmlns:a16="http://schemas.microsoft.com/office/drawing/2014/main" id="{C5C953A2-ECF2-4748-ABC1-D9B90E0C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406811"/>
            <a:ext cx="8578850" cy="489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0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C1D7-48D4-4017-993F-3DD56EE6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Fabless Semiconductor Companies </a:t>
            </a:r>
            <a:r>
              <a:rPr lang="en-US" sz="2400" dirty="0"/>
              <a:t>– Design chips but outsource manufacturing to </a:t>
            </a:r>
            <a:r>
              <a:rPr lang="en-US" sz="2400" dirty="0" err="1"/>
              <a:t>foundries.Examples</a:t>
            </a:r>
            <a:r>
              <a:rPr lang="en-US" sz="2400" dirty="0"/>
              <a:t>: NVIDIA, Qualcomm, AMD.</a:t>
            </a:r>
          </a:p>
          <a:p>
            <a:r>
              <a:rPr lang="en-US" sz="2400" b="1" dirty="0"/>
              <a:t>Foundries (Fabrication Companies) </a:t>
            </a:r>
            <a:r>
              <a:rPr lang="en-US" sz="2400" dirty="0"/>
              <a:t>– Manufacture chips designed by </a:t>
            </a:r>
            <a:r>
              <a:rPr lang="en-US" sz="2400" dirty="0" err="1"/>
              <a:t>others.Examples</a:t>
            </a:r>
            <a:r>
              <a:rPr lang="en-US" sz="2400" dirty="0"/>
              <a:t>: TSMC, GlobalFoundries.</a:t>
            </a:r>
          </a:p>
          <a:p>
            <a:r>
              <a:rPr lang="en-US" sz="2400" b="1" dirty="0"/>
              <a:t>IDMs (Integrated Device Manufacturers) </a:t>
            </a:r>
            <a:r>
              <a:rPr lang="en-US" sz="2400" dirty="0"/>
              <a:t>– Design and manufacture their own </a:t>
            </a:r>
            <a:r>
              <a:rPr lang="en-US" sz="2400" dirty="0" err="1"/>
              <a:t>chips.Examples</a:t>
            </a:r>
            <a:r>
              <a:rPr lang="en-US" sz="2400" dirty="0"/>
              <a:t>: Intel, Samsung Electronics.</a:t>
            </a:r>
          </a:p>
          <a:p>
            <a:r>
              <a:rPr lang="en-US" sz="2400" b="1" dirty="0"/>
              <a:t>EDA Tool Companies </a:t>
            </a:r>
            <a:r>
              <a:rPr lang="en-US" sz="2400" dirty="0"/>
              <a:t>– Provide design and verification software used to build </a:t>
            </a:r>
            <a:r>
              <a:rPr lang="en-US" sz="2400" dirty="0" err="1"/>
              <a:t>chips.Examples</a:t>
            </a:r>
            <a:r>
              <a:rPr lang="en-US" sz="2400" dirty="0"/>
              <a:t>: Synopsys, Cadence Design Systems, Siemens EDA.</a:t>
            </a:r>
          </a:p>
          <a:p>
            <a:r>
              <a:rPr lang="en-US" sz="2400" b="1" dirty="0"/>
              <a:t>IP Companies </a:t>
            </a:r>
            <a:r>
              <a:rPr lang="en-US" sz="2400" dirty="0"/>
              <a:t>– Develop reusable design blocks (CPU cores, interfaces, PHYs).Example: Arm Holdings.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companies in VLSI field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46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C1D7-48D4-4017-993F-3DD56EE6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Fabless Semiconductor Companies </a:t>
            </a:r>
            <a:r>
              <a:rPr lang="en-US" sz="2400" dirty="0"/>
              <a:t>–Examples: Cisco, </a:t>
            </a:r>
            <a:r>
              <a:rPr lang="en-US" sz="2400" dirty="0" err="1"/>
              <a:t>Mediatek</a:t>
            </a:r>
            <a:r>
              <a:rPr lang="en-US" sz="2400" dirty="0"/>
              <a:t>, Pearl Semiconductor 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Foundries (Fabrication Companies)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IDMs (Integrated Device Manufacturers)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r>
              <a:rPr lang="en-US" sz="2400" b="1" dirty="0"/>
              <a:t>EDA Tool Companies </a:t>
            </a:r>
            <a:r>
              <a:rPr lang="en-US" sz="2400" dirty="0"/>
              <a:t>–Examples: Siemens EDA, Master Micro.</a:t>
            </a:r>
          </a:p>
          <a:p>
            <a:r>
              <a:rPr lang="en-US" sz="2400" b="1" dirty="0"/>
              <a:t>IP Companies </a:t>
            </a:r>
            <a:r>
              <a:rPr lang="en-US" sz="2400" dirty="0"/>
              <a:t>–Example: </a:t>
            </a:r>
            <a:r>
              <a:rPr lang="en-US" sz="2400" dirty="0" err="1"/>
              <a:t>Mixel</a:t>
            </a:r>
            <a:r>
              <a:rPr lang="en-US" sz="2400" dirty="0"/>
              <a:t>.</a:t>
            </a:r>
          </a:p>
          <a:p>
            <a:r>
              <a:rPr lang="en-US" sz="2400" dirty="0"/>
              <a:t>Salary range: 800$ - 1500$ for fresh grads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companies in Egypt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158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Required skills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73E5E-4408-43BB-8824-541B6CE6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80" y="1801440"/>
            <a:ext cx="4259638" cy="4872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5E767-9B68-4252-A088-80164F8B3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9" y="1801440"/>
            <a:ext cx="3217871" cy="5012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7A735-5CC0-4087-AC6F-A6321395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431" y="1496205"/>
            <a:ext cx="2971440" cy="53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591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Types of verification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D9AF63-4562-4B27-88BC-9AA32F9B4DBF}"/>
              </a:ext>
            </a:extLst>
          </p:cNvPr>
          <p:cNvSpPr txBox="1">
            <a:spLocks/>
          </p:cNvSpPr>
          <p:nvPr/>
        </p:nvSpPr>
        <p:spPr>
          <a:xfrm>
            <a:off x="637309" y="1549590"/>
            <a:ext cx="10861964" cy="462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44FF6-C326-4CA9-92B1-B8787FA7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" y="1370203"/>
            <a:ext cx="10419080" cy="46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7FDE1-41E8-4ADF-987D-5CE970F7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82" y="914581"/>
            <a:ext cx="7570235" cy="57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2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A8A1-CA7E-443B-AC85-85FE8744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89" y="1258347"/>
            <a:ext cx="6768289" cy="50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dirty="0"/>
              <a:t>I graduated in 2020 </a:t>
            </a:r>
          </a:p>
          <a:p>
            <a:r>
              <a:rPr lang="en-US" sz="2400" dirty="0"/>
              <a:t>I worked in Pearl Semiconductor for 4.5 years </a:t>
            </a:r>
          </a:p>
          <a:p>
            <a:r>
              <a:rPr lang="en-US" sz="2400" dirty="0"/>
              <a:t>I worked in Cisco for 1 Year</a:t>
            </a:r>
          </a:p>
          <a:p>
            <a:r>
              <a:rPr lang="en-US" sz="2400" dirty="0" err="1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https://www.linkedin.com/in/ramy-osama-6845281b0/</a:t>
            </a:r>
            <a:endParaRPr lang="en-US" sz="2400" dirty="0"/>
          </a:p>
          <a:p>
            <a:r>
              <a:rPr lang="en-US" sz="2400" dirty="0"/>
              <a:t>Facebook: </a:t>
            </a:r>
            <a:r>
              <a:rPr lang="en-US" sz="2400" dirty="0">
                <a:hlinkClick r:id="rId4"/>
              </a:rPr>
              <a:t>https://www.facebook.com/ramy.osama.77/</a:t>
            </a:r>
            <a:endParaRPr lang="en-US" sz="2400" dirty="0"/>
          </a:p>
          <a:p>
            <a:r>
              <a:rPr lang="en-US" sz="2400" dirty="0"/>
              <a:t>Number: +201003711797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Who am I ?</a:t>
            </a:r>
          </a:p>
        </p:txBody>
      </p:sp>
    </p:spTree>
    <p:extLst>
      <p:ext uri="{BB962C8B-B14F-4D97-AF65-F5344CB8AC3E}">
        <p14:creationId xmlns:p14="http://schemas.microsoft.com/office/powerpoint/2010/main" val="361987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A8BE9-9FB2-4B4A-97C4-883A269D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9AC7F-F110-49C6-89A7-04C68F5A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C3415-CD98-4CC6-B154-C7024583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870CB-B89D-4F57-8598-4CBE8367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99" y="770910"/>
            <a:ext cx="7519001" cy="56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9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8E6F0-5A11-4CC7-BEEB-9B9DEC68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D44B-3C5D-49AE-B008-AFCC0BF2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06397-8269-4F0B-812D-8AC2411F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79EF5-C409-4262-AD47-C6F5F251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8553"/>
            <a:ext cx="7111041" cy="55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4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641A1-63D7-4A16-BF29-D213B8B6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E0D-341C-42EE-A2B4-29C2D9A21C57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BD74F-C112-466B-B100-85D599B4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Ain Shams University - Faculty of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8781-0B0A-4EA3-B6B7-77D4BDAD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3DAB5-5B08-472F-8ABE-67E73555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15" y="902432"/>
            <a:ext cx="7284200" cy="54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0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6868054" cy="46273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Q1: Do you want us to stick exactly to the course content or Would you like to go one step further </a:t>
            </a:r>
            <a:r>
              <a:rPr lang="en-US" sz="2400" b="1" dirty="0">
                <a:solidFill>
                  <a:srgbClr val="FF0000"/>
                </a:solidFill>
              </a:rPr>
              <a:t>(UVM topics) </a:t>
            </a:r>
            <a:r>
              <a:rPr lang="en-US" sz="2400" dirty="0"/>
              <a:t>?</a:t>
            </a:r>
          </a:p>
          <a:p>
            <a:r>
              <a:rPr lang="en-US" sz="2400" dirty="0"/>
              <a:t>Q2: Would you like us to stick to using EDA playground or use </a:t>
            </a:r>
            <a:r>
              <a:rPr lang="en-US" sz="2400" b="1" dirty="0">
                <a:solidFill>
                  <a:srgbClr val="FF0000"/>
                </a:solidFill>
              </a:rPr>
              <a:t>Questa</a:t>
            </a:r>
            <a:r>
              <a:rPr lang="en-US" sz="2400" dirty="0"/>
              <a:t> for simulation ?</a:t>
            </a:r>
          </a:p>
          <a:p>
            <a:r>
              <a:rPr lang="en-US" sz="2400" dirty="0"/>
              <a:t>Coding assignments shall be submitted using a</a:t>
            </a:r>
            <a:r>
              <a:rPr lang="en-US" sz="2400" b="1" dirty="0">
                <a:solidFill>
                  <a:srgbClr val="FF0000"/>
                </a:solidFill>
              </a:rPr>
              <a:t> git repo</a:t>
            </a:r>
            <a:r>
              <a:rPr lang="en-US" sz="2400" dirty="0"/>
              <a:t> with a readme file on how to execute</a:t>
            </a:r>
          </a:p>
          <a:p>
            <a:r>
              <a:rPr lang="en-US" sz="2400" dirty="0"/>
              <a:t>Attendance will be filled in an excel sheet (Will depend on your honesty :D), You are free to leave if you are not interested </a:t>
            </a:r>
          </a:p>
          <a:p>
            <a:r>
              <a:rPr lang="en-US" sz="2400" dirty="0"/>
              <a:t>The section is based on interaction ask, ask, </a:t>
            </a:r>
            <a:r>
              <a:rPr lang="en-US" sz="2400" b="1" dirty="0"/>
              <a:t>ASK!</a:t>
            </a:r>
          </a:p>
          <a:p>
            <a:r>
              <a:rPr lang="en-US" sz="2400" dirty="0"/>
              <a:t>My handwriting is </a:t>
            </a:r>
            <a:r>
              <a:rPr lang="en-US" sz="2400" dirty="0" err="1"/>
              <a:t>soooo</a:t>
            </a:r>
            <a:r>
              <a:rPr lang="en-US" sz="2400" dirty="0"/>
              <a:t> bad if you can’t recognize what I type just let me know.</a:t>
            </a:r>
          </a:p>
          <a:p>
            <a:endParaRPr lang="en-US" sz="2400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Section agreement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80A3-FE2C-4FE4-AB07-DF0E77D6B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63" y="1613157"/>
            <a:ext cx="3969143" cy="39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VLSI (Very Large-Scale Integration)</a:t>
            </a:r>
            <a:r>
              <a:rPr lang="en-US" sz="2400" dirty="0"/>
              <a:t> is the process of integrating </a:t>
            </a:r>
            <a:r>
              <a:rPr lang="en-US" sz="2400" b="1" dirty="0"/>
              <a:t>millions to billions of transistors</a:t>
            </a:r>
            <a:r>
              <a:rPr lang="en-US" sz="2400" dirty="0"/>
              <a:t> onto a single chip (IC).</a:t>
            </a:r>
          </a:p>
          <a:p>
            <a:r>
              <a:rPr lang="en-US" sz="2400" dirty="0"/>
              <a:t>Modern processors integrate </a:t>
            </a:r>
            <a:r>
              <a:rPr lang="en-US" sz="2400" b="1" dirty="0"/>
              <a:t>billions </a:t>
            </a:r>
            <a:br>
              <a:rPr lang="en-US" sz="2400" b="1" dirty="0"/>
            </a:br>
            <a:r>
              <a:rPr lang="en-US" sz="2400" b="1" dirty="0"/>
              <a:t>of transistors</a:t>
            </a:r>
            <a:r>
              <a:rPr lang="en-US" sz="2400" dirty="0"/>
              <a:t> using advanced</a:t>
            </a:r>
            <a:br>
              <a:rPr lang="en-US" sz="2400" dirty="0"/>
            </a:br>
            <a:r>
              <a:rPr lang="en-US" sz="2400" dirty="0"/>
              <a:t>CMOS technology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What is VLSI ?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6EFBABB4-F61E-484B-861F-0A3DDC41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98" y="2567943"/>
            <a:ext cx="3602736" cy="3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-channel MOSFET">
            <a:extLst>
              <a:ext uri="{FF2B5EF4-FFF2-40B4-BE49-F238E27FC236}">
                <a16:creationId xmlns:a16="http://schemas.microsoft.com/office/drawing/2014/main" id="{6F3AF65E-C417-49EC-B16B-CC1454DD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54" y="3664443"/>
            <a:ext cx="1834153" cy="21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3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VLSI flow</a:t>
            </a:r>
          </a:p>
        </p:txBody>
      </p:sp>
      <p:sp>
        <p:nvSpPr>
          <p:cNvPr id="6" name="Rectangle: Beveled 5">
            <a:extLst>
              <a:ext uri="{FF2B5EF4-FFF2-40B4-BE49-F238E27FC236}">
                <a16:creationId xmlns:a16="http://schemas.microsoft.com/office/drawing/2014/main" id="{5E19B2EF-E738-4EE5-9270-AF6E91207AA3}"/>
              </a:ext>
            </a:extLst>
          </p:cNvPr>
          <p:cNvSpPr/>
          <p:nvPr/>
        </p:nvSpPr>
        <p:spPr>
          <a:xfrm>
            <a:off x="1650775" y="176811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System specification</a:t>
            </a:r>
          </a:p>
        </p:txBody>
      </p:sp>
      <p:sp>
        <p:nvSpPr>
          <p:cNvPr id="14" name="Rectangle: Beveled 13">
            <a:extLst>
              <a:ext uri="{FF2B5EF4-FFF2-40B4-BE49-F238E27FC236}">
                <a16:creationId xmlns:a16="http://schemas.microsoft.com/office/drawing/2014/main" id="{1A68CAE2-4402-473B-B095-3527C546C942}"/>
              </a:ext>
            </a:extLst>
          </p:cNvPr>
          <p:cNvSpPr/>
          <p:nvPr/>
        </p:nvSpPr>
        <p:spPr>
          <a:xfrm>
            <a:off x="1650775" y="3021027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RTL design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29A00-0109-4574-87ED-531E6D0240FE}"/>
              </a:ext>
            </a:extLst>
          </p:cNvPr>
          <p:cNvCxnSpPr>
            <a:stCxn id="6" idx="2"/>
            <a:endCxn id="14" idx="6"/>
          </p:cNvCxnSpPr>
          <p:nvPr/>
        </p:nvCxnSpPr>
        <p:spPr>
          <a:xfrm>
            <a:off x="2478185" y="2722971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CA9AC4CA-BCB0-47E9-823F-53EF9C8495FD}"/>
              </a:ext>
            </a:extLst>
          </p:cNvPr>
          <p:cNvSpPr/>
          <p:nvPr/>
        </p:nvSpPr>
        <p:spPr>
          <a:xfrm>
            <a:off x="1650775" y="4273943"/>
            <a:ext cx="1654820" cy="954860"/>
          </a:xfrm>
          <a:prstGeom prst="bevel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Functional verification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7F0AAB-B67D-41B7-B8FE-E3EA07032E4B}"/>
              </a:ext>
            </a:extLst>
          </p:cNvPr>
          <p:cNvCxnSpPr/>
          <p:nvPr/>
        </p:nvCxnSpPr>
        <p:spPr>
          <a:xfrm>
            <a:off x="2478185" y="3975887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Beveled 18">
            <a:extLst>
              <a:ext uri="{FF2B5EF4-FFF2-40B4-BE49-F238E27FC236}">
                <a16:creationId xmlns:a16="http://schemas.microsoft.com/office/drawing/2014/main" id="{28DE383D-5585-42F9-BF9D-E1FEF1B4B7D6}"/>
              </a:ext>
            </a:extLst>
          </p:cNvPr>
          <p:cNvSpPr/>
          <p:nvPr/>
        </p:nvSpPr>
        <p:spPr>
          <a:xfrm>
            <a:off x="4441180" y="176811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Logic synthesis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5C640EE-A16B-4C30-8777-BFD6587B777A}"/>
              </a:ext>
            </a:extLst>
          </p:cNvPr>
          <p:cNvCxnSpPr>
            <a:stCxn id="17" idx="2"/>
            <a:endCxn id="19" idx="6"/>
          </p:cNvCxnSpPr>
          <p:nvPr/>
        </p:nvCxnSpPr>
        <p:spPr>
          <a:xfrm rot="5400000" flipH="1" flipV="1">
            <a:off x="2143041" y="2103254"/>
            <a:ext cx="3460692" cy="2790405"/>
          </a:xfrm>
          <a:prstGeom prst="bentConnector5">
            <a:avLst>
              <a:gd name="adj1" fmla="val -6606"/>
              <a:gd name="adj2" fmla="val 50000"/>
              <a:gd name="adj3" fmla="val 106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Beveled 27">
            <a:extLst>
              <a:ext uri="{FF2B5EF4-FFF2-40B4-BE49-F238E27FC236}">
                <a16:creationId xmlns:a16="http://schemas.microsoft.com/office/drawing/2014/main" id="{77804090-EB43-40B5-A859-9EF3F4B3F4F3}"/>
              </a:ext>
            </a:extLst>
          </p:cNvPr>
          <p:cNvSpPr/>
          <p:nvPr/>
        </p:nvSpPr>
        <p:spPr>
          <a:xfrm>
            <a:off x="4440504" y="3021026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Physical design flow</a:t>
            </a:r>
          </a:p>
        </p:txBody>
      </p:sp>
      <p:sp>
        <p:nvSpPr>
          <p:cNvPr id="37" name="Rectangle: Beveled 36">
            <a:extLst>
              <a:ext uri="{FF2B5EF4-FFF2-40B4-BE49-F238E27FC236}">
                <a16:creationId xmlns:a16="http://schemas.microsoft.com/office/drawing/2014/main" id="{125826CB-1B9F-4FC6-A479-88FF12D69E11}"/>
              </a:ext>
            </a:extLst>
          </p:cNvPr>
          <p:cNvSpPr/>
          <p:nvPr/>
        </p:nvSpPr>
        <p:spPr>
          <a:xfrm>
            <a:off x="4440504" y="4273941"/>
            <a:ext cx="1654820" cy="9548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Packaging and testing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D46990-EF15-41FF-958C-4C3318D100E3}"/>
              </a:ext>
            </a:extLst>
          </p:cNvPr>
          <p:cNvCxnSpPr/>
          <p:nvPr/>
        </p:nvCxnSpPr>
        <p:spPr>
          <a:xfrm>
            <a:off x="5265890" y="2722971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67D967-70E1-45B0-9BFB-FE0FA747DCD5}"/>
              </a:ext>
            </a:extLst>
          </p:cNvPr>
          <p:cNvCxnSpPr/>
          <p:nvPr/>
        </p:nvCxnSpPr>
        <p:spPr>
          <a:xfrm>
            <a:off x="5267914" y="3975885"/>
            <a:ext cx="0" cy="2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ase Studies | Turnkey Design &amp; SoC Design | ASIC North">
            <a:extLst>
              <a:ext uri="{FF2B5EF4-FFF2-40B4-BE49-F238E27FC236}">
                <a16:creationId xmlns:a16="http://schemas.microsoft.com/office/drawing/2014/main" id="{9A6D679C-59B2-4955-B8B8-96298959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49" y="1586017"/>
            <a:ext cx="3889982" cy="38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5C24DD5-DCE1-4A9F-BCC2-66BE77175FEF}"/>
              </a:ext>
            </a:extLst>
          </p:cNvPr>
          <p:cNvCxnSpPr>
            <a:stCxn id="37" idx="2"/>
            <a:endCxn id="4100" idx="1"/>
          </p:cNvCxnSpPr>
          <p:nvPr/>
        </p:nvCxnSpPr>
        <p:spPr>
          <a:xfrm rot="5400000" flipH="1" flipV="1">
            <a:off x="5331708" y="3434661"/>
            <a:ext cx="1730345" cy="1857935"/>
          </a:xfrm>
          <a:prstGeom prst="bentConnector4">
            <a:avLst>
              <a:gd name="adj1" fmla="val -13211"/>
              <a:gd name="adj2" fmla="val 722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49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5458691" cy="4627373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System Specification</a:t>
            </a:r>
            <a:r>
              <a:rPr lang="en-US" sz="2400" dirty="0"/>
              <a:t> is a formal document that defines:</a:t>
            </a:r>
          </a:p>
          <a:p>
            <a:pPr lvl="1"/>
            <a:r>
              <a:rPr lang="en-US" dirty="0"/>
              <a:t>What the system must do (functional requirements)</a:t>
            </a:r>
          </a:p>
          <a:p>
            <a:pPr lvl="1"/>
            <a:r>
              <a:rPr lang="en-US" dirty="0"/>
              <a:t>How well it must do it (performance requirements)</a:t>
            </a:r>
          </a:p>
          <a:p>
            <a:pPr lvl="1"/>
            <a:r>
              <a:rPr lang="en-US" dirty="0"/>
              <a:t>Under what constraints (power, area, timing, cost)</a:t>
            </a:r>
          </a:p>
          <a:p>
            <a:r>
              <a:rPr lang="en-US" sz="2400" dirty="0"/>
              <a:t>It is the </a:t>
            </a:r>
            <a:r>
              <a:rPr lang="en-US" sz="2400" b="1" dirty="0"/>
              <a:t>contract between architecture, design, and verification teams</a:t>
            </a:r>
            <a:r>
              <a:rPr lang="en-US" sz="2400" dirty="0"/>
              <a:t>.</a:t>
            </a:r>
          </a:p>
          <a:p>
            <a:r>
              <a:rPr lang="en-US" sz="2400" dirty="0"/>
              <a:t>This is an example for </a:t>
            </a:r>
            <a:r>
              <a:rPr lang="en-US" sz="2400" b="1" dirty="0">
                <a:solidFill>
                  <a:srgbClr val="FF0000"/>
                </a:solidFill>
              </a:rPr>
              <a:t>UART design </a:t>
            </a:r>
            <a:r>
              <a:rPr lang="en-US" sz="2400" dirty="0"/>
              <a:t>specification datasheet.</a:t>
            </a:r>
          </a:p>
          <a:p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427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System specification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46FFD-7EC8-4F80-943E-F5FC9987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16" y="1066843"/>
            <a:ext cx="5568548" cy="51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dirty="0"/>
              <a:t>Hardware behavior description using HDLs like </a:t>
            </a:r>
            <a:r>
              <a:rPr lang="en-US" sz="2400" b="1" dirty="0">
                <a:solidFill>
                  <a:srgbClr val="FF0000"/>
                </a:solidFill>
              </a:rPr>
              <a:t>Verilog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FF0000"/>
                </a:solidFill>
              </a:rPr>
              <a:t>VHDL</a:t>
            </a:r>
            <a:r>
              <a:rPr lang="en-US" sz="2400" dirty="0"/>
              <a:t> — defines how data moves between registers and what logic operations are performed.</a:t>
            </a:r>
          </a:p>
          <a:p>
            <a:r>
              <a:rPr lang="en-US" sz="2400" dirty="0"/>
              <a:t>Clocked digital abstraction — describes sequential and combinational logic without dealing </a:t>
            </a:r>
            <a:br>
              <a:rPr lang="en-US" sz="2400" dirty="0"/>
            </a:br>
            <a:r>
              <a:rPr lang="en-US" sz="2400" dirty="0"/>
              <a:t>with transistors.</a:t>
            </a:r>
          </a:p>
          <a:p>
            <a:r>
              <a:rPr lang="en-US" sz="2400" dirty="0"/>
              <a:t>Input to </a:t>
            </a:r>
            <a:r>
              <a:rPr lang="en-US" sz="2400" b="1" dirty="0">
                <a:solidFill>
                  <a:srgbClr val="FF0000"/>
                </a:solidFill>
              </a:rPr>
              <a:t>synthesis</a:t>
            </a:r>
            <a:r>
              <a:rPr lang="en-US" sz="2400" dirty="0"/>
              <a:t> tools — </a:t>
            </a:r>
            <a:br>
              <a:rPr lang="en-US" sz="2400" dirty="0"/>
            </a:br>
            <a:r>
              <a:rPr lang="en-US" sz="2400" dirty="0"/>
              <a:t>RTL is converted into </a:t>
            </a:r>
            <a:br>
              <a:rPr lang="en-US" sz="2400" dirty="0"/>
            </a:br>
            <a:r>
              <a:rPr lang="en-US" sz="2400" dirty="0"/>
              <a:t>a gate-level netlist </a:t>
            </a:r>
            <a:br>
              <a:rPr lang="en-US" sz="2400" dirty="0"/>
            </a:br>
            <a:r>
              <a:rPr lang="en-US" sz="2400" dirty="0"/>
              <a:t>(logic gates + flip-flops)</a:t>
            </a:r>
            <a:br>
              <a:rPr lang="en-US" sz="2400" dirty="0"/>
            </a:br>
            <a:r>
              <a:rPr lang="en-US" sz="2400" dirty="0"/>
              <a:t>for timing analysis and</a:t>
            </a:r>
            <a:br>
              <a:rPr lang="en-US" sz="2400" dirty="0"/>
            </a:br>
            <a:r>
              <a:rPr lang="en-US" sz="2400" dirty="0"/>
              <a:t>physical implementation.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33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RTL design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B469301-AFA3-4D25-A9DC-5C7E12FB1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4"/>
          <a:stretch/>
        </p:blipFill>
        <p:spPr>
          <a:xfrm>
            <a:off x="5470215" y="3706467"/>
            <a:ext cx="6084475" cy="25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Goal: Prove the Design Matches the </a:t>
            </a:r>
            <a:r>
              <a:rPr lang="en-US" sz="2400" b="1" dirty="0">
                <a:solidFill>
                  <a:srgbClr val="FF0000"/>
                </a:solidFill>
              </a:rPr>
              <a:t>Specification</a:t>
            </a:r>
          </a:p>
          <a:p>
            <a:r>
              <a:rPr lang="en-US" sz="2400" dirty="0"/>
              <a:t>Ensures RTL behaves exactly as defined in the system specification</a:t>
            </a:r>
          </a:p>
          <a:p>
            <a:r>
              <a:rPr lang="en-US" sz="2400" dirty="0"/>
              <a:t>Finds bugs </a:t>
            </a:r>
            <a:r>
              <a:rPr lang="en-US" sz="2400" b="1" dirty="0"/>
              <a:t>before </a:t>
            </a:r>
            <a:r>
              <a:rPr lang="en-US" sz="2400" b="1" dirty="0" err="1">
                <a:solidFill>
                  <a:srgbClr val="FF0000"/>
                </a:solidFill>
              </a:rPr>
              <a:t>tapeout</a:t>
            </a:r>
            <a:r>
              <a:rPr lang="en-US" sz="2400" dirty="0"/>
              <a:t> (when fixes are still cheap)</a:t>
            </a:r>
          </a:p>
          <a:p>
            <a:r>
              <a:rPr lang="en-US" sz="2400" dirty="0"/>
              <a:t>Uses simulation, assertions, </a:t>
            </a:r>
            <a:br>
              <a:rPr lang="en-US" sz="2400" dirty="0"/>
            </a:br>
            <a:r>
              <a:rPr lang="en-US" sz="2400" dirty="0"/>
              <a:t>and coverage to measure</a:t>
            </a:r>
            <a:br>
              <a:rPr lang="en-US" sz="2400" dirty="0"/>
            </a:br>
            <a:r>
              <a:rPr lang="en-US" sz="2400" dirty="0"/>
              <a:t>correctness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4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C9E2C-ACC2-4C81-B16F-235EABC2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98" y="3209627"/>
            <a:ext cx="4858003" cy="31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549590"/>
            <a:ext cx="10861964" cy="4627373"/>
          </a:xfrm>
        </p:spPr>
        <p:txBody>
          <a:bodyPr>
            <a:normAutofit/>
          </a:bodyPr>
          <a:lstStyle/>
          <a:p>
            <a:r>
              <a:rPr lang="en-US" sz="2400" b="1" dirty="0"/>
              <a:t>Verification Environment Structure</a:t>
            </a:r>
          </a:p>
          <a:p>
            <a:r>
              <a:rPr lang="en-US" sz="2400" dirty="0"/>
              <a:t>DUT (Design Under Test) – your RTL</a:t>
            </a:r>
            <a:br>
              <a:rPr lang="en-US" sz="2400" dirty="0"/>
            </a:br>
            <a:r>
              <a:rPr lang="en-US" sz="2400" dirty="0"/>
              <a:t>Testbench – generates stimulus</a:t>
            </a:r>
          </a:p>
          <a:p>
            <a:r>
              <a:rPr lang="en-US" sz="2400" i="1" dirty="0"/>
              <a:t>Driver -</a:t>
            </a:r>
            <a:r>
              <a:rPr lang="en-US" sz="2400" dirty="0"/>
              <a:t> converts </a:t>
            </a:r>
            <a:r>
              <a:rPr lang="en-US" sz="2400" b="1" dirty="0"/>
              <a:t>high-level transaction</a:t>
            </a:r>
            <a:br>
              <a:rPr lang="en-US" sz="2400" b="1" dirty="0"/>
            </a:br>
            <a:r>
              <a:rPr lang="en-US" sz="2400" b="1" dirty="0"/>
              <a:t>objects</a:t>
            </a:r>
            <a:r>
              <a:rPr lang="en-US" sz="2400" dirty="0"/>
              <a:t> into </a:t>
            </a:r>
            <a:r>
              <a:rPr lang="en-US" sz="2400" b="1" dirty="0"/>
              <a:t>pin-level signal activity</a:t>
            </a:r>
            <a:br>
              <a:rPr lang="en-US" sz="2400" b="1" dirty="0"/>
            </a:br>
            <a:r>
              <a:rPr lang="en-US" sz="2400" dirty="0"/>
              <a:t>on the DUT interface</a:t>
            </a:r>
          </a:p>
          <a:p>
            <a:r>
              <a:rPr lang="en-US" sz="2400" dirty="0"/>
              <a:t>Monitor – observes DUT behavior</a:t>
            </a:r>
          </a:p>
          <a:p>
            <a:r>
              <a:rPr lang="en-US" sz="2400" dirty="0"/>
              <a:t>Scoreboard – checks correctness</a:t>
            </a:r>
          </a:p>
          <a:p>
            <a:r>
              <a:rPr lang="en-US" sz="2400" dirty="0"/>
              <a:t>Coverage – measures completeness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2CB-54E8-46A0-A198-F3DD453A1C0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Ain Shams University - Faculty of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8BA79-0545-4A8C-A9AD-121C8DD88736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9782" y="822036"/>
            <a:ext cx="6573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Functional verification (Our course)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BB226-CCD1-4BCE-9CAA-434395419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07" y="1549590"/>
            <a:ext cx="54578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834</Words>
  <Application>Microsoft Office PowerPoint</Application>
  <PresentationFormat>Widescreen</PresentationFormat>
  <Paragraphs>140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Bahnschrift SemiBold</vt:lpstr>
      <vt:lpstr>Calibri</vt:lpstr>
      <vt:lpstr>Calibri Light</vt:lpstr>
      <vt:lpstr>Office Theme</vt:lpstr>
      <vt:lpstr>Custom Design</vt:lpstr>
      <vt:lpstr>1_Custom Design</vt:lpstr>
      <vt:lpstr>2_Custom Design</vt:lpstr>
      <vt:lpstr>Introduction to VLSI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Edge Detectors in Digital Image Processing</dc:title>
  <dc:creator>MINA</dc:creator>
  <cp:lastModifiedBy>Ramy Osama Mahmoud Elbassiouny 2002454</cp:lastModifiedBy>
  <cp:revision>49</cp:revision>
  <dcterms:created xsi:type="dcterms:W3CDTF">2020-12-25T01:09:36Z</dcterms:created>
  <dcterms:modified xsi:type="dcterms:W3CDTF">2026-02-17T00:08:58Z</dcterms:modified>
</cp:coreProperties>
</file>